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434" r:id="rId3"/>
    <p:sldId id="447" r:id="rId4"/>
    <p:sldId id="485" r:id="rId5"/>
    <p:sldId id="535" r:id="rId6"/>
    <p:sldId id="484" r:id="rId7"/>
    <p:sldId id="501" r:id="rId8"/>
    <p:sldId id="543" r:id="rId9"/>
    <p:sldId id="542" r:id="rId10"/>
    <p:sldId id="482" r:id="rId11"/>
    <p:sldId id="540" r:id="rId12"/>
    <p:sldId id="539" r:id="rId13"/>
    <p:sldId id="551" r:id="rId14"/>
    <p:sldId id="536" r:id="rId15"/>
    <p:sldId id="524" r:id="rId16"/>
    <p:sldId id="481" r:id="rId17"/>
    <p:sldId id="480" r:id="rId18"/>
    <p:sldId id="479" r:id="rId19"/>
    <p:sldId id="478" r:id="rId20"/>
    <p:sldId id="490" r:id="rId21"/>
    <p:sldId id="528" r:id="rId22"/>
    <p:sldId id="526" r:id="rId23"/>
    <p:sldId id="502" r:id="rId24"/>
    <p:sldId id="500" r:id="rId25"/>
    <p:sldId id="503" r:id="rId26"/>
    <p:sldId id="533" r:id="rId27"/>
    <p:sldId id="532" r:id="rId28"/>
    <p:sldId id="530" r:id="rId29"/>
    <p:sldId id="529" r:id="rId30"/>
    <p:sldId id="534" r:id="rId31"/>
    <p:sldId id="499" r:id="rId32"/>
    <p:sldId id="505" r:id="rId33"/>
    <p:sldId id="498" r:id="rId34"/>
    <p:sldId id="497" r:id="rId35"/>
    <p:sldId id="525" r:id="rId36"/>
    <p:sldId id="496" r:id="rId37"/>
    <p:sldId id="495" r:id="rId38"/>
    <p:sldId id="494" r:id="rId39"/>
    <p:sldId id="493" r:id="rId40"/>
    <p:sldId id="492" r:id="rId41"/>
    <p:sldId id="552" r:id="rId42"/>
    <p:sldId id="509" r:id="rId43"/>
    <p:sldId id="553" r:id="rId44"/>
    <p:sldId id="554" r:id="rId45"/>
    <p:sldId id="508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D39238963182819844FA07570AA6DE5576752932D18281867CC06FDCDA6EDED0FF99F35967863F0200EB771F62E666EF84ED598EC74F935P8N2L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2C3310C6BB3F1C5AB6E00BA2DA821C1D64D02869A4902E0767CC7EABF2EB5474E46628CA9DC8D6849BA2B3691E4255033A33DB781BB085CxFWEL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72A49F5D0086CB6F026B178BB16D655F88D203E8D6922B461BB551FB80EF5BD11DBC16B3046BBE13453937A0C29C0A4DE290DB3F6B9EDD0KB7CL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2E5400410007C306BD7FEBB882986133F7F1FC0425CA5C5421E1CDF69987A1D5444E0C66FC6D2EF070A2EA4D558ED4FCE01F178A040D0B78KFYFM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688632"/>
          </a:xfrm>
        </p:spPr>
        <p:txBody>
          <a:bodyPr>
            <a:normAutofit/>
          </a:bodyPr>
          <a:lstStyle/>
          <a:p>
            <a:pPr marL="334010" marR="67310" indent="0" algn="ctr" eaLnBrk="0" hangingPunct="0">
              <a:spcBef>
                <a:spcPts val="270"/>
              </a:spcBef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 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</a:p>
          <a:p>
            <a:pPr marL="109728" indent="0" algn="ctr">
              <a:buNone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Бухгалтерский баланс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466090" indent="0" algn="ctr" eaLnBrk="0" hangingPunct="0">
              <a:buNone/>
            </a:pPr>
            <a:r>
              <a:rPr lang="ru-RU" sz="5400" b="1" i="1" spc="-5" dirty="0" smtClean="0">
                <a:solidFill>
                  <a:srgbClr val="002060"/>
                </a:solidFill>
                <a:latin typeface="Times New Roman"/>
              </a:rPr>
              <a:t>	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64096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lvl="0" indent="419100" algn="just"/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 активе бухгалтерского </a:t>
            </a:r>
            <a:r>
              <a:rPr lang="ru-RU" sz="4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баланса, 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4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всё имущество организации сгруппировано в два раздела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marL="12700" marR="12700" lvl="0" indent="419100" algn="just"/>
            <a:endParaRPr lang="ru-RU" sz="40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1.Внеоборотные </a:t>
            </a:r>
            <a:r>
              <a:rPr lang="ru-RU" sz="44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активы</a:t>
            </a: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endParaRPr lang="ru-RU" sz="4400" b="1" spc="-5" dirty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buClr>
                <a:srgbClr val="000000"/>
              </a:buClr>
              <a:buSzPts val="1300"/>
              <a:tabLst>
                <a:tab pos="1146175" algn="l"/>
              </a:tabLst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2.Оборотные </a:t>
            </a:r>
            <a:r>
              <a:rPr lang="ru-RU" sz="4400" b="1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активы.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3175" y="210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49907"/>
              </p:ext>
            </p:extLst>
          </p:nvPr>
        </p:nvGraphicFramePr>
        <p:xfrm>
          <a:off x="143508" y="116632"/>
          <a:ext cx="8856984" cy="738192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81920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Первый раздел </a:t>
                      </a: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4000" b="1" spc="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Внеоборотные</a:t>
                      </a:r>
                      <a:r>
                        <a:rPr lang="ru-RU" sz="40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активы» </a:t>
                      </a:r>
                      <a:r>
                        <a:rPr lang="ru-RU" sz="40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endParaRPr lang="ru-RU" sz="40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200" b="1" u="sng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Нематериальные </a:t>
                      </a:r>
                      <a:r>
                        <a:rPr lang="ru-RU" sz="3200" b="1" u="sng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активы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в остаточной стоимости (первоначальная стоимость объектов за минусом амортизации) находят свое отражение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исключительные права на результаты интеллектуальной </a:t>
                      </a: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деятельности, патенты на изобретения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и др.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kumimoji="0" lang="ru-RU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127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lang="ru-RU" sz="28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295034"/>
              </p:ext>
            </p:extLst>
          </p:nvPr>
        </p:nvGraphicFramePr>
        <p:xfrm>
          <a:off x="179512" y="188640"/>
          <a:ext cx="8784976" cy="576064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0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исследований и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разработок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данной строке отражается информация о расходах на завершенные научно- исследовательские, 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опытно-конструкторские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технологические работы (НИОКР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864096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Нематериальные поисковые 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активы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ним относят: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/>
              </a:rPr>
              <a:t>    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а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) право на выполнение работ по поиску, оценке месторождений полезных ископаемых и (или) разведке полезных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ископаемых;</a:t>
            </a:r>
            <a:endParaRPr lang="ru-RU" sz="2800" b="1" dirty="0">
              <a:solidFill>
                <a:srgbClr val="002060"/>
              </a:solidFill>
              <a:latin typeface="Times New Roman"/>
            </a:endParaRP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 б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) информация, полученная в результате топографических, геологических и геофизических исследований;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в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) результаты разведочного бурения;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г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) результаты отбора образцов;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д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) иная геологическая информация о недрах;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/>
              </a:rPr>
              <a:t>    е</a:t>
            </a:r>
            <a:r>
              <a:rPr lang="ru-RU" sz="2800" b="1" dirty="0">
                <a:solidFill>
                  <a:srgbClr val="002060"/>
                </a:solidFill>
                <a:latin typeface="Times New Roman"/>
              </a:rPr>
              <a:t>) оценка коммерческой целесообразности добычи</a:t>
            </a:r>
            <a:endParaRPr lang="ru-RU" sz="2800" b="1" dirty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"/>
              <a:cs typeface="Times New Roman" pitchFamily="18" charset="0"/>
            </a:endParaRPr>
          </a:p>
          <a:p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76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449210"/>
              </p:ext>
            </p:extLst>
          </p:nvPr>
        </p:nvGraphicFramePr>
        <p:xfrm>
          <a:off x="179512" y="260648"/>
          <a:ext cx="8712968" cy="5746452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Материальные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поисковые активы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endParaRPr lang="ru-RU" sz="4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4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Данную </a:t>
                      </a:r>
                      <a:r>
                        <a:rPr lang="ru-RU" sz="4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строку заполняют организации, осуществляющие затраты на поиск, </a:t>
                      </a:r>
                      <a:endParaRPr lang="ru-RU" sz="4000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57860" algn="l"/>
                        </a:tabLst>
                      </a:pPr>
                      <a:r>
                        <a:rPr lang="ru-RU" sz="4000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оценку </a:t>
                      </a:r>
                      <a:r>
                        <a:rPr lang="ru-RU" sz="4000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месторождений полезных ископаемых и разведку полезных ископаемых на определенном участке недр.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16632"/>
            <a:ext cx="90364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К МПА относят поисковые затраты, признаваемые </a:t>
            </a:r>
            <a:r>
              <a:rPr lang="ru-RU" sz="32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внеоборотными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активами и связанные в основном с приобретением (созданием) объекта, имеющего материально-вещественную форму.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При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этом под поисковыми затратами понимают затраты на поиск, оценку месторождений полезных ископаемых и разведку полезных ископаемых на определенном участке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недр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424981"/>
              </p:ext>
            </p:extLst>
          </p:nvPr>
        </p:nvGraphicFramePr>
        <p:xfrm>
          <a:off x="179512" y="188640"/>
          <a:ext cx="8856984" cy="573024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0428">
                <a:tc>
                  <a:txBody>
                    <a:bodyPr/>
                    <a:lstStyle/>
                    <a:p>
                      <a:pPr marL="50800" marR="12700" indent="4064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Примерами МПА являются используемые в процессе поиска,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оценки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месторождений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полезных ископаемых и разведки полезных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ископаемых:</a:t>
                      </a:r>
                    </a:p>
                    <a:p>
                      <a:pPr marL="50800" marR="12700" indent="4064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6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- сооружения </a:t>
                      </a:r>
                      <a:endParaRPr lang="ru-RU" sz="3600" b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600" b="1" i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3600" b="1" i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 трубопроводов и т.д</a:t>
                      </a:r>
                      <a:r>
                        <a:rPr lang="ru-RU" sz="3600" b="1" i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.);</a:t>
                      </a:r>
                      <a:endParaRPr lang="ru-RU" sz="3600" b="1" i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6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- </a:t>
                      </a:r>
                      <a:r>
                        <a:rPr lang="ru-RU" sz="3600" b="1" i="0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оборудование</a:t>
                      </a:r>
                      <a:r>
                        <a:rPr lang="ru-RU" sz="3600" b="1" i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3600" b="1" i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600" b="1" i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3600" b="1" i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специализированные буровые установки, </a:t>
                      </a:r>
                      <a:r>
                        <a:rPr lang="ru-RU" sz="3600" b="1" i="1" u="none" strike="noStrike" spc="-5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насосныеагрегаты</a:t>
                      </a:r>
                      <a:r>
                        <a:rPr lang="ru-RU" sz="3600" b="1" i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резервуары и т.д</a:t>
                      </a:r>
                      <a:r>
                        <a:rPr lang="ru-RU" sz="3600" b="1" i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.);</a:t>
                      </a:r>
                      <a:endParaRPr lang="ru-RU" sz="3600" b="1" i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85470" algn="l"/>
                        </a:tabLst>
                      </a:pPr>
                      <a:r>
                        <a:rPr lang="ru-RU" sz="36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 транспортные </a:t>
                      </a:r>
                      <a:r>
                        <a:rPr lang="ru-RU" sz="36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366219"/>
              </p:ext>
            </p:extLst>
          </p:nvPr>
        </p:nvGraphicFramePr>
        <p:xfrm>
          <a:off x="107504" y="116632"/>
          <a:ext cx="8856984" cy="5890468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468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средства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составе которых в остаточной стоимости</a:t>
                      </a:r>
                      <a:b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800" b="1" i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(первоначальная стоимость объектов за минусом амортизации)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находят 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свое отражение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marL="342900" marR="127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eriod"/>
                        <a:tabLst>
                          <a:tab pos="79756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8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здания, постройки, сооружения;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тракторы, комбайны, сельскохозяйственные машины и орудия;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транспортные средства;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1820" algn="l"/>
                        </a:tabLst>
                      </a:pPr>
                      <a:r>
                        <a:rPr lang="ru-RU" sz="32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другое имущество со сроком полезного использования свыше </a:t>
                      </a:r>
                      <a:r>
                        <a:rPr lang="ru-RU" sz="32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3200" b="1" u="none" strike="noStrike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месяцев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независимо от стоимости.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493189"/>
              </p:ext>
            </p:extLst>
          </p:nvPr>
        </p:nvGraphicFramePr>
        <p:xfrm>
          <a:off x="179512" y="116632"/>
          <a:ext cx="8856984" cy="5832648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992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4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Доходные </a:t>
                      </a:r>
                      <a:r>
                        <a:rPr lang="ru-RU" sz="44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вложения в материальные </a:t>
                      </a:r>
                      <a:r>
                        <a:rPr lang="ru-RU" sz="44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ценности </a:t>
                      </a:r>
                    </a:p>
                    <a:p>
                      <a:pPr marL="342900" marR="12700" lvl="0" indent="-342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AutoNum type="arabicPeriod"/>
                        <a:tabLst>
                          <a:tab pos="629920" algn="l"/>
                        </a:tabLst>
                      </a:pPr>
                      <a:endParaRPr lang="ru-RU" sz="40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992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в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 имущество для передачи в лизинг, предоставляемое по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договору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проката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пр.;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402741"/>
              </p:ext>
            </p:extLst>
          </p:nvPr>
        </p:nvGraphicFramePr>
        <p:xfrm>
          <a:off x="179512" y="116632"/>
          <a:ext cx="8784976" cy="609600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468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Финансовые вложения, </a:t>
                      </a:r>
                      <a:endParaRPr lang="ru-RU" sz="40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в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учитываются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инвестиции, вложенные в акции акционерных обществ,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уставные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(складочные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капиталы других организаций,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 также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предоставленные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другим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организациям денежные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натуральные займы на срок свыше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месяцев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5760640"/>
          </a:xfrm>
        </p:spPr>
        <p:txBody>
          <a:bodyPr>
            <a:normAutofit fontScale="92500" lnSpcReduction="10000"/>
          </a:bodyPr>
          <a:lstStyle/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Вопросы:</a:t>
            </a:r>
          </a:p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1.Сущность бухгалтерского баланса, его строение</a:t>
            </a:r>
          </a:p>
          <a:p>
            <a:pPr marL="624078" indent="-514350">
              <a:buAutoNum type="arabicPeriod"/>
            </a:pP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6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 Виды бухгалтерских балансов </a:t>
            </a:r>
            <a:r>
              <a:rPr lang="ru-RU" sz="3600" b="1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(самостоятельно)</a:t>
            </a:r>
          </a:p>
          <a:p>
            <a:pPr marL="109728" indent="0">
              <a:buNone/>
            </a:pPr>
            <a:endParaRPr lang="ru-RU" sz="3600" b="1" i="0" dirty="0" smtClean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Типы изменений бухгалтерских балансов под влиянием хозяйственных операций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(самостоятельно)</a:t>
            </a:r>
          </a:p>
        </p:txBody>
      </p:sp>
    </p:spTree>
    <p:extLst>
      <p:ext uri="{BB962C8B-B14F-4D97-AF65-F5344CB8AC3E}">
        <p14:creationId xmlns:p14="http://schemas.microsoft.com/office/powerpoint/2010/main" val="14140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9401"/>
              </p:ext>
            </p:extLst>
          </p:nvPr>
        </p:nvGraphicFramePr>
        <p:xfrm>
          <a:off x="179512" y="260648"/>
          <a:ext cx="8712968" cy="5746452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Отложенные налоговые активы, </a:t>
                      </a:r>
                      <a:endParaRPr lang="ru-RU" sz="40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endParaRPr lang="ru-RU" sz="40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размер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которых определяется как</a:t>
                      </a:r>
                      <a:b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произведение вычитаемых разниц возникших в отчетном периоде, </a:t>
                      </a:r>
                      <a:endParaRPr lang="ru-RU" sz="40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624205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ставку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налога </a:t>
                      </a:r>
                      <a:r>
                        <a:rPr lang="ru-RU" sz="40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прибыль, действующую на отчетную </a:t>
                      </a:r>
                      <a:r>
                        <a:rPr lang="ru-RU" sz="40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дату</a:t>
                      </a:r>
                      <a:endParaRPr lang="ru-RU" sz="40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4169"/>
              </p:ext>
            </p:extLst>
          </p:nvPr>
        </p:nvGraphicFramePr>
        <p:xfrm>
          <a:off x="179512" y="116632"/>
          <a:ext cx="8856984" cy="12967712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3856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</a:t>
                      </a:r>
                      <a:r>
                        <a:rPr lang="ru-RU" sz="3200" b="1" u="none" strike="noStrike" spc="0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внеоборотные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активы, </a:t>
                      </a: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2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составе которых </a:t>
                      </a:r>
                      <a:r>
                        <a:rPr lang="ru-RU" sz="32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</a:t>
                      </a: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мущество,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предусмотренное в предыдущих статьях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algn="ctr"/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может отражаться информация:</a:t>
                      </a:r>
                    </a:p>
                    <a:p>
                      <a:pPr algn="ctr"/>
                      <a:r>
                        <a:rPr lang="ru-RU" sz="32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   </a:t>
                      </a:r>
                      <a:endParaRPr lang="ru-RU" sz="3200" b="1" i="0" u="none" strike="noStrike" baseline="0" dirty="0" smtClean="0">
                        <a:solidFill>
                          <a:srgbClr val="002060"/>
                        </a:solidFill>
                        <a:latin typeface="Times New Roman"/>
                      </a:endParaRPr>
                    </a:p>
                    <a:p>
                      <a:pPr marL="514350" indent="-514350" algn="l">
                        <a:buAutoNum type="arabicParenR"/>
                      </a:pPr>
                      <a:r>
                        <a:rPr lang="ru-RU" sz="36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о </a:t>
                      </a:r>
                      <a:r>
                        <a:rPr lang="ru-RU" sz="36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вложениях во </a:t>
                      </a:r>
                      <a:r>
                        <a:rPr lang="ru-RU" sz="3600" b="1" i="0" u="none" strike="noStrike" baseline="0" dirty="0" err="1" smtClean="0">
                          <a:solidFill>
                            <a:srgbClr val="002060"/>
                          </a:solidFill>
                          <a:latin typeface="Times New Roman"/>
                        </a:rPr>
                        <a:t>внеоборотные</a:t>
                      </a:r>
                      <a:r>
                        <a:rPr lang="ru-RU" sz="36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 активы</a:t>
                      </a:r>
                      <a:r>
                        <a:rPr lang="ru-RU" sz="36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36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ru-RU" sz="36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2)затраты </a:t>
                      </a:r>
                      <a:r>
                        <a:rPr lang="ru-RU" sz="36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на создание нематериальных активов и затраты на проведение НИОКР.</a:t>
                      </a:r>
                    </a:p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3856">
                <a:tc>
                  <a:txBody>
                    <a:bodyPr/>
                    <a:lstStyle/>
                    <a:p>
                      <a:pPr marL="0" marR="1270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97560" algn="l"/>
                        </a:tabLs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7455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161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1620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262058"/>
              </p:ext>
            </p:extLst>
          </p:nvPr>
        </p:nvGraphicFramePr>
        <p:xfrm>
          <a:off x="0" y="260648"/>
          <a:ext cx="8964488" cy="4998720"/>
        </p:xfrm>
        <a:graphic>
          <a:graphicData uri="http://schemas.openxmlformats.org/drawingml/2006/table">
            <a:tbl>
              <a:tblPr/>
              <a:tblGrid>
                <a:gridCol w="8964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16031">
                <a:tc>
                  <a:txBody>
                    <a:bodyPr/>
                    <a:lstStyle/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Второй раздел</a:t>
                      </a: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40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«Оборотные активы» </a:t>
                      </a:r>
                      <a:endParaRPr lang="ru-RU" sz="40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бухгалтерского баланса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размещается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имущество, </a:t>
                      </a: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которое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находится в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сравнительно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более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быстром</a:t>
                      </a:r>
                      <a:r>
                        <a:rPr lang="ru-RU" sz="36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кругообороте </a:t>
                      </a: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более 12 месяцев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50800" marR="12700" indent="4064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62100" y="2311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/>
              </a:rPr>
              <a:t>    </a:t>
            </a:r>
            <a:r>
              <a:rPr lang="ru-RU" sz="4800" b="1" dirty="0" smtClean="0">
                <a:solidFill>
                  <a:srgbClr val="0000FF"/>
                </a:solidFill>
                <a:latin typeface="Times New Roman"/>
                <a:hlinkClick r:id="rId2"/>
              </a:rPr>
              <a:t> 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/>
                <a:hlinkClick r:id="rId2"/>
              </a:rPr>
              <a:t>"</a:t>
            </a:r>
            <a:r>
              <a:rPr lang="ru-RU" sz="4800" b="1" dirty="0">
                <a:solidFill>
                  <a:srgbClr val="C00000"/>
                </a:solidFill>
                <a:latin typeface="Times New Roman"/>
                <a:hlinkClick r:id="rId2"/>
              </a:rPr>
              <a:t>Запасы" </a:t>
            </a:r>
            <a:endParaRPr lang="ru-RU" sz="4800" b="1" dirty="0" smtClean="0">
              <a:solidFill>
                <a:srgbClr val="C00000"/>
              </a:solidFill>
              <a:latin typeface="Times New Roman"/>
              <a:hlinkClick r:id="rId2"/>
            </a:endParaRPr>
          </a:p>
          <a:p>
            <a:pPr algn="ctr"/>
            <a:endParaRPr lang="ru-RU" sz="4800" b="1" dirty="0">
              <a:solidFill>
                <a:srgbClr val="0000FF"/>
              </a:solidFill>
              <a:latin typeface="Times New Roman"/>
              <a:hlinkClick r:id="rId2"/>
            </a:endParaRPr>
          </a:p>
          <a:p>
            <a:pPr algn="ctr"/>
            <a:r>
              <a:rPr lang="ru-RU" sz="4800" b="1" dirty="0" smtClean="0">
                <a:solidFill>
                  <a:srgbClr val="0000FF"/>
                </a:solidFill>
                <a:latin typeface="Times New Roman"/>
                <a:hlinkClick r:id="rId2"/>
              </a:rPr>
              <a:t>отражается </a:t>
            </a:r>
            <a:r>
              <a:rPr lang="ru-RU" sz="4800" b="1" dirty="0">
                <a:solidFill>
                  <a:srgbClr val="0000FF"/>
                </a:solidFill>
                <a:latin typeface="Times New Roman"/>
                <a:hlinkClick r:id="rId2"/>
              </a:rPr>
              <a:t>информация о сырье, материалах и других аналогичных ценностях 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747028"/>
              </p:ext>
            </p:extLst>
          </p:nvPr>
        </p:nvGraphicFramePr>
        <p:xfrm>
          <a:off x="179512" y="188640"/>
          <a:ext cx="8856984" cy="640080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3384">
                <a:tc>
                  <a:txBody>
                    <a:bodyPr/>
                    <a:lstStyle/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предметах труда, предназначенных для обработки, переработки или использования в производстве либо для хозяйственных нужд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средствах труда, которые в соответствии с установленным порядком включаются в состав средств в обороте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marR="127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затратах в незавершенном 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производстве;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 </a:t>
                      </a:r>
                      <a:r>
                        <a:rPr lang="ru-RU" sz="28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готовой продукции (продуктах производства</a:t>
                      </a:r>
                      <a:r>
                        <a:rPr lang="ru-RU" sz="28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);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товарах</a:t>
                      </a:r>
                      <a:r>
                        <a:rPr lang="ru-RU" sz="2800" b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endParaRPr lang="ru-RU" sz="2800" b="1" u="none" strike="noStrike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85470" algn="l"/>
                        </a:tabLst>
                      </a:pPr>
                      <a:r>
                        <a:rPr lang="ru-RU" sz="2800" b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 расходах будущих периодов и т.п.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62100" y="2265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00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104798"/>
              </p:ext>
            </p:extLst>
          </p:nvPr>
        </p:nvGraphicFramePr>
        <p:xfrm>
          <a:off x="251520" y="188640"/>
          <a:ext cx="8712968" cy="5674444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7444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 </a:t>
                      </a:r>
                      <a:r>
                        <a:rPr lang="ru-RU" sz="40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добавленную стоимость по приобретенным </a:t>
                      </a: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ценностям,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40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ru-RU" sz="4400" b="1" i="0" u="none" strike="noStrike" baseline="0" dirty="0" smtClean="0">
                          <a:latin typeface="Times New Roman"/>
                        </a:rPr>
                        <a:t>     </a:t>
                      </a:r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отражается </a:t>
                      </a:r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информация </a:t>
                      </a:r>
                      <a:endParaRPr lang="ru-RU" sz="4400" b="1" i="0" u="none" strike="noStrike" baseline="0" dirty="0" smtClean="0">
                        <a:solidFill>
                          <a:srgbClr val="002060"/>
                        </a:solidFill>
                        <a:latin typeface="Times New Roman"/>
                        <a:hlinkClick r:id="rId2"/>
                      </a:endParaRPr>
                    </a:p>
                    <a:p>
                      <a:pPr algn="ctr"/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о </a:t>
                      </a:r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суммах "входного" НДС, </a:t>
                      </a:r>
                      <a:endParaRPr lang="ru-RU" sz="4400" b="1" i="0" u="none" strike="noStrike" baseline="0" dirty="0" smtClean="0">
                        <a:solidFill>
                          <a:srgbClr val="002060"/>
                        </a:solidFill>
                        <a:latin typeface="Times New Roman"/>
                        <a:hlinkClick r:id="rId2"/>
                      </a:endParaRPr>
                    </a:p>
                    <a:p>
                      <a:pPr algn="ctr"/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не </a:t>
                      </a:r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предъявленных к вычету </a:t>
                      </a:r>
                      <a:endParaRPr lang="ru-RU" sz="4400" b="1" i="0" u="none" strike="noStrike" baseline="0" dirty="0" smtClean="0">
                        <a:solidFill>
                          <a:srgbClr val="002060"/>
                        </a:solidFill>
                        <a:latin typeface="Times New Roman"/>
                        <a:hlinkClick r:id="rId2"/>
                      </a:endParaRPr>
                    </a:p>
                    <a:p>
                      <a:pPr algn="ctr"/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на </a:t>
                      </a:r>
                      <a:r>
                        <a:rPr lang="ru-RU" sz="4400" b="1" i="0" u="none" strike="noStrike" baseline="0" dirty="0" smtClean="0">
                          <a:solidFill>
                            <a:srgbClr val="002060"/>
                          </a:solidFill>
                          <a:latin typeface="Times New Roman"/>
                          <a:hlinkClick r:id="rId2"/>
                        </a:rPr>
                        <a:t>конец года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Дебиторская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задолженность</a:t>
            </a:r>
          </a:p>
          <a:p>
            <a:pPr algn="ctr"/>
            <a:endParaRPr lang="ru-RU" sz="4000" b="1" dirty="0">
              <a:solidFill>
                <a:srgbClr val="C0000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составе дебиторской задолженности могут учитываться задолженность покупателей, заказчиков, поставщиков, подрядчиков, прочих должников, задолженность учредителей, а также работников по оплате труда и подотчетным суммам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.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/>
              </a:rPr>
              <a:t>  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89088" y="1617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88640"/>
            <a:ext cx="892899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Финансовые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вложения,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данной строке показывается информация о финансовых вложениях организации, срок обращения (погашения) которых не превышает 12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месяцев. 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</a:t>
            </a: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составе которых учитываются инвестиции, вложенные в акции акционерных обществ, уставные (складочные) капиталы других организаций, а так же предоставленные другим организациям денежные и натуральные займы на срок менее 12 </a:t>
            </a: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месяцев. 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88641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Денежные средства и денежные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эквиваленты</a:t>
            </a:r>
          </a:p>
          <a:p>
            <a:pPr algn="ctr"/>
            <a:endParaRPr lang="ru-RU" sz="3200" dirty="0">
              <a:latin typeface="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Отражается информация о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денежных средствах (наличных) в кассе организации,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расчетных счетах,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счетах,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валютных счетах,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переводы в пути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196386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254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статье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«Прочие оборотные активы»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учитывается имущество, не предусмотренное в предыдущих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статьях.</a:t>
                      </a:r>
                    </a:p>
                    <a:p>
                      <a:pPr marL="0" marR="254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6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</a:p>
                    <a:p>
                      <a:pPr marL="0" marR="254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586740" algn="l"/>
                        </a:tabLst>
                      </a:pPr>
                      <a:r>
                        <a:rPr lang="ru-RU" sz="36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например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25400" indent="673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 выполненные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этапы по незавершенным работам, имеющие самостоятельное </a:t>
                      </a:r>
                      <a:r>
                        <a:rPr lang="ru-RU" sz="36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значение. </a:t>
                      </a:r>
                      <a:endParaRPr lang="ru-RU" sz="36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289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981734"/>
            <a:ext cx="8640960" cy="302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1.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44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Сущность бухгалтерского баланса, его строение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97349"/>
              </p:ext>
            </p:extLst>
          </p:nvPr>
        </p:nvGraphicFramePr>
        <p:xfrm>
          <a:off x="179512" y="188640"/>
          <a:ext cx="8784976" cy="548640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2608">
                <a:tc>
                  <a:txBody>
                    <a:bodyPr/>
                    <a:lstStyle/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итогов по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I </a:t>
                      </a:r>
                      <a:r>
                        <a:rPr lang="ru-RU" sz="40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разделу «</a:t>
                      </a:r>
                      <a:r>
                        <a:rPr lang="ru-RU" sz="4000" b="1" spc="-5" dirty="0" err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Внеоборотные</a:t>
                      </a:r>
                      <a:r>
                        <a:rPr lang="ru-RU" sz="40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активы» </a:t>
                      </a:r>
                      <a:endParaRPr lang="ru-RU" sz="40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II </a:t>
                      </a:r>
                      <a:r>
                        <a:rPr lang="ru-RU" sz="40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разделу </a:t>
                      </a:r>
                      <a:endParaRPr lang="ru-RU" sz="40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40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Оборотные активы» </a:t>
                      </a:r>
                      <a:endParaRPr lang="ru-RU" sz="40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дает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общую стоимость имущества (активов) организации на определенную дату.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45392"/>
              </p:ext>
            </p:extLst>
          </p:nvPr>
        </p:nvGraphicFramePr>
        <p:xfrm>
          <a:off x="179512" y="260648"/>
          <a:ext cx="8784976" cy="5746452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пассиве бухгалтерского баланса все источники образования имущества организации сгруппированы в три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раздела.</a:t>
                      </a: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третьем разделе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32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 и резервы» </a:t>
                      </a:r>
                      <a:endParaRPr lang="ru-RU" sz="32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пассива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бухгалтерского баланса размещаются 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источники образования собственного имущества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организации,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которые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отражаются на следующих статьях: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215778"/>
              </p:ext>
            </p:extLst>
          </p:nvPr>
        </p:nvGraphicFramePr>
        <p:xfrm>
          <a:off x="251520" y="188640"/>
          <a:ext cx="8640960" cy="5818460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Уставный </a:t>
                      </a: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 </a:t>
                      </a: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Отражается</a:t>
                      </a:r>
                      <a:r>
                        <a:rPr lang="ru-RU" sz="36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остаток по счету </a:t>
                      </a: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 «Уставный капитал», </a:t>
                      </a: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который должен соответствовать размеру уставного капитала (складочного капитала), зафиксированному в учредительных документах организации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endParaRPr lang="ru-RU" sz="3600" b="1" i="0" u="none" strike="noStrike" baseline="0" dirty="0" smtClean="0">
                        <a:solidFill>
                          <a:srgbClr val="0000FF"/>
                        </a:solidFill>
                        <a:latin typeface="Times New Roman"/>
                        <a:hlinkClick r:id="rId2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0"/>
            <a:ext cx="8640960" cy="7913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"/>
              </a:rPr>
              <a:t>Собственные акции, выкупленные у акционеров </a:t>
            </a:r>
            <a:endParaRPr lang="ru-RU" sz="3600" b="1" dirty="0" smtClean="0">
              <a:solidFill>
                <a:srgbClr val="C00000"/>
              </a:solidFill>
              <a:latin typeface=""/>
            </a:endParaRPr>
          </a:p>
          <a:p>
            <a:pPr algn="ctr"/>
            <a:endParaRPr lang="ru-RU" sz="3600" b="1" dirty="0">
              <a:solidFill>
                <a:srgbClr val="C00000"/>
              </a:solidFill>
              <a:latin typeface="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 показываются собственные акции (доли), выкупленные у акционеров (участников) или перешедшие к организации, которые в последствии могут быть проданы или аннулированы, учитываются в сумме фактических затрат на приобретение.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     Их </a:t>
            </a: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>стоимость показывается в круглых скобках.</a:t>
            </a:r>
          </a:p>
          <a:p>
            <a:pPr algn="ctr"/>
            <a:endParaRPr lang="ru-RU" sz="3200" b="1" dirty="0" smtClean="0">
              <a:solidFill>
                <a:srgbClr val="C00000"/>
              </a:solidFill>
              <a:latin typeface=""/>
            </a:endParaRPr>
          </a:p>
          <a:p>
            <a:pPr algn="ctr"/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16632"/>
            <a:ext cx="849694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Переоценка </a:t>
            </a:r>
            <a:r>
              <a:rPr lang="ru-RU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внеоборотных</a:t>
            </a: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активов</a:t>
            </a:r>
          </a:p>
          <a:p>
            <a:pPr algn="ctr"/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Отражаются суммы зафиксированные в результате переоценки </a:t>
            </a:r>
          </a:p>
          <a:p>
            <a:pPr algn="ctr"/>
            <a:r>
              <a:rPr lang="ru-RU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внеоборотных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активов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8497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Добавочный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капитал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Добавочный капитал может формироваться за счет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-эмиссионного дохода;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-курсовой разницы;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92263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29302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Резервный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капитал, </a:t>
                      </a: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данной статье отражаются </a:t>
                      </a: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общую сумму части зарезервированной прибыли, предназначенной для покрытия убытков организации, погашения облигаций акционерного общества и на др. цели.</a:t>
                      </a:r>
                    </a:p>
                    <a:p>
                      <a:pPr marL="127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8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9226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38663"/>
              </p:ext>
            </p:extLst>
          </p:nvPr>
        </p:nvGraphicFramePr>
        <p:xfrm>
          <a:off x="179512" y="188640"/>
          <a:ext cx="8784976" cy="581846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36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Нераспределенная </a:t>
                      </a:r>
                      <a:r>
                        <a:rPr lang="ru-RU" sz="36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прибыль (непокрытый убыток) </a:t>
                      </a:r>
                      <a:endParaRPr lang="ru-RU" sz="36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отражается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часть общей массы прибыли организации, 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оставшейся 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 ее распределения </a:t>
                      </a:r>
                      <a:endParaRPr lang="ru-RU" sz="36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9050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+mj-lt"/>
                        <a:buNone/>
                        <a:tabLst>
                          <a:tab pos="726440" algn="l"/>
                        </a:tabLst>
                      </a:pPr>
                      <a:r>
                        <a:rPr lang="ru-RU" sz="36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36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или сумма непокрытого убытка),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080581"/>
              </p:ext>
            </p:extLst>
          </p:nvPr>
        </p:nvGraphicFramePr>
        <p:xfrm>
          <a:off x="143508" y="188640"/>
          <a:ext cx="8856984" cy="581846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12700" marR="1905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Заемные и привлеченные источники образования активов (имущества)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организации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ru-RU" sz="32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</a:t>
                      </a:r>
                      <a:r>
                        <a:rPr lang="ru-RU" sz="3200" b="1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сгруппированы в два раздела</a:t>
                      </a: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90500" indent="4445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IV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Долгосрочные </a:t>
                      </a: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обязательства;</a:t>
                      </a: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651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Краткосрочные обязательства.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1650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458323"/>
              </p:ext>
            </p:extLst>
          </p:nvPr>
        </p:nvGraphicFramePr>
        <p:xfrm>
          <a:off x="107504" y="188640"/>
          <a:ext cx="8784976" cy="573024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88632">
                <a:tc>
                  <a:txBody>
                    <a:bodyPr/>
                    <a:lstStyle/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 </a:t>
                      </a:r>
                      <a:r>
                        <a:rPr lang="en-US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IV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Долгосрочные обязательства</a:t>
                      </a: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Заемные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средства, </a:t>
                      </a: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Отражаются займы,</a:t>
                      </a: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кредиты </a:t>
                      </a: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i="1" u="none" strike="noStrike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800" b="1" i="1" u="none" strike="noStrike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 сроком пользования свыше 12 месяцев); </a:t>
                      </a:r>
                      <a:endParaRPr lang="ru-RU" sz="2800" b="1" i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endParaRPr lang="ru-RU" sz="2800" b="1" i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endParaRPr lang="ru-RU" sz="2800" b="1" i="1" u="none" strike="noStrike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Отложенные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налоговые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 </a:t>
                      </a: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часть </a:t>
                      </a:r>
                      <a:r>
                        <a:rPr lang="ru-RU" sz="28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отложенного налога на прибыль, </a:t>
                      </a:r>
                      <a:endParaRPr lang="ru-RU" sz="28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которая </a:t>
                      </a:r>
                      <a:r>
                        <a:rPr lang="ru-RU" sz="28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должна привести к увеличению налога </a:t>
                      </a:r>
                      <a:endParaRPr lang="ru-RU" sz="28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28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прибыль, подлежащего уплате в бюджет </a:t>
                      </a:r>
                      <a:endParaRPr lang="ru-RU" sz="28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28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следующем за отчетным </a:t>
                      </a:r>
                      <a:endParaRPr lang="ru-RU" sz="2800" b="1" i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1270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или </a:t>
                      </a:r>
                      <a:r>
                        <a:rPr lang="ru-RU" sz="2800" b="1" i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последующих отчетных </a:t>
                      </a:r>
                      <a:r>
                        <a:rPr lang="ru-RU" sz="2800" b="1" i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периодах</a:t>
                      </a:r>
                      <a:endParaRPr lang="ru-RU" sz="2800" b="1" i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484405"/>
              </p:ext>
            </p:extLst>
          </p:nvPr>
        </p:nvGraphicFramePr>
        <p:xfrm>
          <a:off x="0" y="188640"/>
          <a:ext cx="8964488" cy="6606540"/>
        </p:xfrm>
        <a:graphic>
          <a:graphicData uri="http://schemas.openxmlformats.org/drawingml/2006/table">
            <a:tbl>
              <a:tblPr/>
              <a:tblGrid>
                <a:gridCol w="8964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4656">
                <a:tc>
                  <a:txBody>
                    <a:bodyPr/>
                    <a:lstStyle/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Производственная, коммерческая и иная деятельность организации представляет собой непрерывный процесс.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Ежедневно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хозяйствующих субъектах расходуются электроэнергия и нефтепродукты, сырье и материалы, ежедневно из производства выходит готовая продукция и продается через ларьки и магазины, ежедневно от продажи готовой продукции организации получают денежные средства, денежные средства выдаются работникам под отчет, выплачиваются в виде заработной платы и т. д.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3175" y="210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400522"/>
              </p:ext>
            </p:extLst>
          </p:nvPr>
        </p:nvGraphicFramePr>
        <p:xfrm>
          <a:off x="179512" y="116632"/>
          <a:ext cx="8820980" cy="6336704"/>
        </p:xfrm>
        <a:graphic>
          <a:graphicData uri="http://schemas.openxmlformats.org/drawingml/2006/table">
            <a:tbl>
              <a:tblPr/>
              <a:tblGrid>
                <a:gridCol w="8820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36704">
                <a:tc>
                  <a:txBody>
                    <a:bodyPr/>
                    <a:lstStyle/>
                    <a:p>
                      <a:pPr marL="241300" marR="12700" indent="381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Оценочные </a:t>
                      </a:r>
                      <a:r>
                        <a:rPr lang="ru-RU" sz="4400" b="1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 </a:t>
                      </a:r>
                      <a:endParaRPr lang="ru-RU" sz="44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1300" marR="12700" indent="381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400" b="1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41300" marR="12700" lvl="0" indent="381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это существующие обязательства организации, </a:t>
                      </a:r>
                    </a:p>
                    <a:p>
                      <a:pPr marL="241300" marR="12700" lvl="0" indent="381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которым не определены суммы погашения и (или) даты исполнения.</a:t>
                      </a:r>
                      <a:endParaRPr lang="ru-RU" sz="40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241300" marR="127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95028"/>
              </p:ext>
            </p:extLst>
          </p:nvPr>
        </p:nvGraphicFramePr>
        <p:xfrm>
          <a:off x="107504" y="116632"/>
          <a:ext cx="8928992" cy="6480720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0">
                <a:tc>
                  <a:txBody>
                    <a:bodyPr/>
                    <a:lstStyle/>
                    <a:p>
                      <a:pPr marL="241300" indent="381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Разделе 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V. </a:t>
                      </a:r>
                      <a:r>
                        <a:rPr lang="ru-RU" sz="36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Краткосрочные обязательства</a:t>
                      </a:r>
                      <a:r>
                        <a:rPr lang="ru-RU" sz="36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241300" indent="381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Заемные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 </a:t>
                      </a: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Займы, кредиты (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 сроком пользования менее 12 месяцев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2800" b="1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Кредиторская задолженность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-отражается</a:t>
                      </a:r>
                      <a:r>
                        <a:rPr lang="ru-RU" sz="3200" b="1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сумма задолженности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32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поставщикам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подрядчикам;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персоналу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 по 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оплате </a:t>
                      </a:r>
                      <a:r>
                        <a:rPr lang="ru-RU" sz="2800" b="1" u="none" strike="noStrike" spc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труда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государственным 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внебюджетным 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фондам;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732790" algn="l"/>
                        </a:tabLst>
                      </a:pP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-</a:t>
                      </a:r>
                      <a:r>
                        <a:rPr lang="ru-RU" sz="2800" b="1" u="none" strike="noStrike" spc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финансовым</a:t>
                      </a: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u="none" strike="noStrike" spc="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органам по уплате налогов и сборов;</a:t>
                      </a:r>
                      <a:endParaRPr lang="ru-RU" sz="28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732790" algn="l"/>
                        </a:tabLst>
                      </a:pPr>
                      <a:endParaRPr lang="ru-RU" sz="2400" b="1" u="none" strike="noStrike" spc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749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6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3631"/>
              </p:ext>
            </p:extLst>
          </p:nvPr>
        </p:nvGraphicFramePr>
        <p:xfrm>
          <a:off x="179512" y="116632"/>
          <a:ext cx="8856984" cy="7315200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400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</a:t>
                      </a:r>
                      <a:r>
                        <a:rPr lang="ru-RU" sz="3200" b="1" u="none" strike="noStrike" spc="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будущих </a:t>
                      </a:r>
                      <a:r>
                        <a:rPr lang="ru-RU" sz="32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периодов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endParaRPr lang="ru-RU" sz="3200" b="1" u="none" strike="noStrike" spc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Отражается информации о доходах,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полученных (начисленных) в отчетном периоде,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 относящихся к будущим отчетным периодам, а также предстоящих поступлениях задолженности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недостачам, выявленным в отчетном периоде за прошлые годы,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разницах между суммой,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подлежащей взысканию с виновных лиц,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стоимостью ценностей,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принятой к бухгалтерскому учету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2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выявлении недостачи и порчи.</a:t>
                      </a:r>
                      <a:endParaRPr lang="ru-RU" sz="3200" b="1" u="none" strike="noStrike" spc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84315"/>
              </p:ext>
            </p:extLst>
          </p:nvPr>
        </p:nvGraphicFramePr>
        <p:xfrm>
          <a:off x="251520" y="260648"/>
          <a:ext cx="8568952" cy="5746452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464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lang="ru-RU" sz="4000" b="1" u="none" strike="noStrike" spc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Оценочные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обязательства</a:t>
                      </a:r>
                      <a:endParaRPr lang="ru-RU" sz="4000" b="1" u="none" strike="noStrike" spc="0" baseline="0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Char char="-"/>
                        <a:tabLst>
                          <a:tab pos="599440" algn="l"/>
                        </a:tabLst>
                      </a:pPr>
                      <a:endParaRPr lang="ru-RU" sz="36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это существующие обязательства организации, </a:t>
                      </a: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которым не определены суммы погашения и (или) даты исполнения.</a:t>
                      </a:r>
                      <a:endParaRPr lang="ru-RU" sz="36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endParaRPr lang="ru-RU" sz="36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2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0672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623070"/>
              </p:ext>
            </p:extLst>
          </p:nvPr>
        </p:nvGraphicFramePr>
        <p:xfrm>
          <a:off x="179512" y="116632"/>
          <a:ext cx="8784976" cy="591312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4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endParaRPr lang="ru-RU" sz="3200" b="1" u="none" strike="noStrike" spc="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Symbol"/>
                        <a:buNone/>
                        <a:tabLst>
                          <a:tab pos="599440" algn="l"/>
                        </a:tabLst>
                      </a:pP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краткосрочные </a:t>
                      </a:r>
                      <a:r>
                        <a:rPr lang="ru-RU" sz="4000" b="1" u="none" strike="noStrike" spc="0" baseline="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обязательства</a:t>
                      </a:r>
                    </a:p>
                    <a:p>
                      <a:pPr algn="ctr"/>
                      <a:endParaRPr kumimoji="0" lang="ru-RU" sz="2800" b="0" i="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Отражаются</a:t>
                      </a:r>
                      <a:r>
                        <a:rPr kumimoji="0" lang="ru-RU" sz="36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обязательства, </a:t>
                      </a:r>
                    </a:p>
                    <a:p>
                      <a:pPr algn="ctr"/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связанные с основной деятельностью компании, так и различные непроизводственные </a:t>
                      </a:r>
                    </a:p>
                    <a:p>
                      <a:pPr algn="ctr"/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или неторговые обязательства. </a:t>
                      </a:r>
                    </a:p>
                    <a:p>
                      <a:pPr algn="ctr"/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Например:</a:t>
                      </a:r>
                    </a:p>
                    <a:p>
                      <a:pPr algn="ctr"/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-Обязательства по выплате дивидендов;</a:t>
                      </a:r>
                    </a:p>
                    <a:p>
                      <a:pPr algn="ctr"/>
                      <a:r>
                        <a:rPr kumimoji="0" lang="ru-RU" sz="3600" b="1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-Налоговые обязательства</a:t>
                      </a:r>
                      <a:endParaRPr kumimoji="0" lang="ru-RU" sz="3600" b="1" i="0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7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13093"/>
              </p:ext>
            </p:extLst>
          </p:nvPr>
        </p:nvGraphicFramePr>
        <p:xfrm>
          <a:off x="107504" y="116632"/>
          <a:ext cx="8928992" cy="648385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3856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итогов по разделам </a:t>
                      </a:r>
                      <a:r>
                        <a:rPr lang="ru-RU" sz="32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III. «Капитал и резервы»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32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IV. «Долгосрочные обязательства»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ru-RU" sz="32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«Краткосрочные обязательства»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дает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общую сумму источников образования имущества (пассивы)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организации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определенную дату.</a:t>
                      </a: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Следует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отметить,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что 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общие суммы итогов по разделам актива и разделам пассива баланса должны быть идентичны и носят название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БАЛАНСА </a:t>
                      </a:r>
                      <a:r>
                        <a:rPr lang="ru-RU" sz="32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(ВАЛЮТЫ БАЛАНСА)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endParaRPr lang="ru-RU" sz="32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2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т.е</a:t>
                      </a:r>
                      <a:r>
                        <a:rPr lang="ru-RU" sz="32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 «равновесие актива и пассива».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320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3"/>
            <a:ext cx="8712968" cy="6638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Руководителю организации необходимо иметь сведения о наличии и размещении имущества.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Сведения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об имуществе организации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источниках его образования отражаются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бухгалтерском балансе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БАЛАНС - (фр.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Balance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)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буквальном переводе означает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«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весы», «равновесие»; 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латыни: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bis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дважды и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Lanx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чаша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весов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- в буквальном переводе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означает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«равновесие двух чаш весов».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1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49694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Способ отражения имущества организации и источников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его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образования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на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определенную дату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и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в денежном выражении называется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ea typeface="Courier New"/>
              <a:cs typeface="Times New Roman" pitchFamily="18" charset="0"/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БУХГАЛТЕРСКИМ 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ea typeface="Courier New"/>
                <a:cs typeface="Times New Roman" pitchFamily="18" charset="0"/>
              </a:rPr>
              <a:t>БАЛАНСОМ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61608"/>
              </p:ext>
            </p:extLst>
          </p:nvPr>
        </p:nvGraphicFramePr>
        <p:xfrm>
          <a:off x="107504" y="188640"/>
          <a:ext cx="8784976" cy="5486400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36504">
                <a:tc>
                  <a:txBody>
                    <a:bodyPr/>
                    <a:lstStyle/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Бухгалтерский баланс представляет собой двухстороннюю таблицу, левая часть которой называется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активом,**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** 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 - (лат. </a:t>
                      </a:r>
                      <a:r>
                        <a:rPr lang="en-US" sz="3600" b="1" spc="-5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Aktivus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- </a:t>
                      </a: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действенный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деятельный, активный</a:t>
                      </a:r>
                      <a:r>
                        <a:rPr lang="ru-RU" sz="36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647700" marR="12700" indent="4445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3600" b="1" spc="-5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47700" marR="127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правая часть - </a:t>
                      </a:r>
                      <a:r>
                        <a:rPr lang="ru-RU" sz="3600" b="1" spc="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пассивом.*** </a:t>
                      </a:r>
                      <a:r>
                        <a:rPr lang="ru-RU" sz="3600" b="1" spc="-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***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ПАССИВ - (лат. </a:t>
                      </a:r>
                      <a:r>
                        <a:rPr lang="en-US" sz="3600" b="1" spc="-5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Passivus</a:t>
                      </a:r>
                      <a:r>
                        <a:rPr lang="ru-RU" sz="3600" b="1" spc="-5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- бездеятельный, объясняющий, воздерживающий, пассивный.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3175" y="3103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1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Times New Roman"/>
              </a:rPr>
              <a:t>При заполнении баланса </a:t>
            </a:r>
            <a:endParaRPr lang="ru-RU" sz="44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</a:rPr>
              <a:t>вычитаемый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</a:rPr>
              <a:t>или </a:t>
            </a:r>
            <a:r>
              <a:rPr lang="ru-RU" sz="4400" b="1" dirty="0">
                <a:solidFill>
                  <a:srgbClr val="002060"/>
                </a:solidFill>
                <a:latin typeface="Times New Roman"/>
              </a:rPr>
              <a:t>отрицательный показатель показывается </a:t>
            </a:r>
            <a:endParaRPr lang="ru-RU" sz="4400" b="1" dirty="0" smtClean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</a:rPr>
              <a:t>в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/>
              </a:rPr>
              <a:t>круглых </a:t>
            </a:r>
            <a:r>
              <a:rPr lang="ru-RU" sz="4400" b="1" dirty="0">
                <a:solidFill>
                  <a:srgbClr val="002060"/>
                </a:solidFill>
                <a:latin typeface="Times New Roman"/>
              </a:rPr>
              <a:t>скобках.</a:t>
            </a:r>
          </a:p>
          <a:p>
            <a:pPr algn="ctr"/>
            <a:endParaRPr lang="ru-RU" sz="4400" b="1" dirty="0">
              <a:solidFill>
                <a:srgbClr val="00206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50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00815"/>
              </p:ext>
            </p:extLst>
          </p:nvPr>
        </p:nvGraphicFramePr>
        <p:xfrm>
          <a:off x="179512" y="188640"/>
          <a:ext cx="8784976" cy="5935216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35216">
                <a:tc>
                  <a:txBody>
                    <a:bodyPr/>
                    <a:lstStyle/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соответствии с классификацией имущества организации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0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40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источников его образования </a:t>
                      </a: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0" b="1" spc="-5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4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активе бухгалтерского баланса размещается</a:t>
                      </a:r>
                      <a:r>
                        <a:rPr lang="ru-RU" sz="4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имущество, </a:t>
                      </a:r>
                      <a:endParaRPr lang="ru-RU" sz="4400" b="1" spc="-5" dirty="0" smtClean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 </a:t>
                      </a:r>
                      <a:r>
                        <a:rPr lang="ru-RU" sz="4400" b="1" spc="-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пассиве </a:t>
                      </a:r>
                      <a:r>
                        <a:rPr lang="ru-RU" sz="4400" b="1" spc="-5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</a:p>
                    <a:p>
                      <a:pPr marL="12700" marR="12700" indent="4191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4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4400" b="1" spc="-5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образования этого же самого </a:t>
                      </a:r>
                      <a:r>
                        <a:rPr lang="ru-RU" sz="4400" b="1" spc="-5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имущества.</a:t>
                      </a:r>
                      <a:endParaRPr lang="ru-RU" sz="4400" b="1" spc="-5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36888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3371</TotalTime>
  <Words>1498</Words>
  <Application>Microsoft Office PowerPoint</Application>
  <PresentationFormat>Экран (4:3)</PresentationFormat>
  <Paragraphs>322</Paragraphs>
  <Slides>45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4" baseType="lpstr">
      <vt:lpstr>Arial</vt:lpstr>
      <vt:lpstr>Courier New</vt:lpstr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306</cp:revision>
  <dcterms:created xsi:type="dcterms:W3CDTF">2012-09-12T07:06:13Z</dcterms:created>
  <dcterms:modified xsi:type="dcterms:W3CDTF">2023-02-20T11:24:12Z</dcterms:modified>
</cp:coreProperties>
</file>